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60" r:id="rId5"/>
    <p:sldId id="263" r:id="rId6"/>
    <p:sldId id="259"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jpg>
</file>

<file path=ppt/media/image11.jpeg>
</file>

<file path=ppt/media/image12.png>
</file>

<file path=ppt/media/image13.JP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C9726B-3078-48F4-B100-310E5282FE21}" type="datetimeFigureOut">
              <a:rPr lang="en-IN" smtClean="0"/>
              <a:t>02-09-2024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342342-B77F-4A68-A7D4-849CE4674616}" type="slidenum">
              <a:rPr lang="en-IN" smtClean="0"/>
              <a:t>‹#›</a:t>
            </a:fld>
            <a:endParaRPr lang="en-IN"/>
          </a:p>
        </p:txBody>
      </p:sp>
    </p:spTree>
    <p:extLst>
      <p:ext uri="{BB962C8B-B14F-4D97-AF65-F5344CB8AC3E}">
        <p14:creationId xmlns:p14="http://schemas.microsoft.com/office/powerpoint/2010/main" val="2028894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538D8C2A-CAE8-4C81-91CD-F472E8BE64DC}"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62164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D1388D2-A975-4B44-AD04-346DC9B66FAE}" type="datetimeFigureOut">
              <a:rPr lang="en-IN" smtClean="0"/>
              <a:t>02-09-2024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8D8C2A-CAE8-4C81-91CD-F472E8BE64DC}" type="slidenum">
              <a:rPr lang="en-IN" smtClean="0"/>
              <a:t>‹#›</a:t>
            </a:fld>
            <a:endParaRPr lang="en-IN"/>
          </a:p>
        </p:txBody>
      </p:sp>
    </p:spTree>
    <p:extLst>
      <p:ext uri="{BB962C8B-B14F-4D97-AF65-F5344CB8AC3E}">
        <p14:creationId xmlns:p14="http://schemas.microsoft.com/office/powerpoint/2010/main" val="2323207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8D8C2A-CAE8-4C81-91CD-F472E8BE64DC}"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22080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8D8C2A-CAE8-4C81-91CD-F472E8BE64DC}"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293697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8D8C2A-CAE8-4C81-91CD-F472E8BE64DC}" type="slidenum">
              <a:rPr lang="en-IN" smtClean="0"/>
              <a:t>‹#›</a:t>
            </a:fld>
            <a:endParaRPr lang="en-IN"/>
          </a:p>
        </p:txBody>
      </p:sp>
    </p:spTree>
    <p:extLst>
      <p:ext uri="{BB962C8B-B14F-4D97-AF65-F5344CB8AC3E}">
        <p14:creationId xmlns:p14="http://schemas.microsoft.com/office/powerpoint/2010/main" val="30614520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8D8C2A-CAE8-4C81-91CD-F472E8BE64DC}"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666741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8D8C2A-CAE8-4C81-91CD-F472E8BE64DC}"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26028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8D8C2A-CAE8-4C81-91CD-F472E8BE64DC}"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495784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8D8C2A-CAE8-4C81-91CD-F472E8BE64DC}"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05413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8D8C2A-CAE8-4C81-91CD-F472E8BE64DC}" type="slidenum">
              <a:rPr lang="en-IN" smtClean="0"/>
              <a:t>‹#›</a:t>
            </a:fld>
            <a:endParaRPr lang="en-IN"/>
          </a:p>
        </p:txBody>
      </p:sp>
    </p:spTree>
    <p:extLst>
      <p:ext uri="{BB962C8B-B14F-4D97-AF65-F5344CB8AC3E}">
        <p14:creationId xmlns:p14="http://schemas.microsoft.com/office/powerpoint/2010/main" val="491094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1388D2-A975-4B44-AD04-346DC9B66FAE}" type="datetimeFigureOut">
              <a:rPr lang="en-IN" smtClean="0"/>
              <a:t>02-09-2024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8D8C2A-CAE8-4C81-91CD-F472E8BE64DC}"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30266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1388D2-A975-4B44-AD04-346DC9B66FAE}" type="datetimeFigureOut">
              <a:rPr lang="en-IN" smtClean="0"/>
              <a:t>02-09-2024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8D8C2A-CAE8-4C81-91CD-F472E8BE64DC}" type="slidenum">
              <a:rPr lang="en-IN" smtClean="0"/>
              <a:t>‹#›</a:t>
            </a:fld>
            <a:endParaRPr lang="en-IN"/>
          </a:p>
        </p:txBody>
      </p:sp>
    </p:spTree>
    <p:extLst>
      <p:ext uri="{BB962C8B-B14F-4D97-AF65-F5344CB8AC3E}">
        <p14:creationId xmlns:p14="http://schemas.microsoft.com/office/powerpoint/2010/main" val="1733175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1388D2-A975-4B44-AD04-346DC9B66FAE}" type="datetimeFigureOut">
              <a:rPr lang="en-IN" smtClean="0"/>
              <a:t>02-09-2024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38D8C2A-CAE8-4C81-91CD-F472E8BE64DC}"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1636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D1388D2-A975-4B44-AD04-346DC9B66FAE}" type="datetimeFigureOut">
              <a:rPr lang="en-IN" smtClean="0"/>
              <a:t>02-09-2024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38D8C2A-CAE8-4C81-91CD-F472E8BE64DC}"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7789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1388D2-A975-4B44-AD04-346DC9B66FAE}" type="datetimeFigureOut">
              <a:rPr lang="en-IN" smtClean="0"/>
              <a:t>02-09-2024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38D8C2A-CAE8-4C81-91CD-F472E8BE64DC}" type="slidenum">
              <a:rPr lang="en-IN" smtClean="0"/>
              <a:t>‹#›</a:t>
            </a:fld>
            <a:endParaRPr lang="en-IN"/>
          </a:p>
        </p:txBody>
      </p:sp>
    </p:spTree>
    <p:extLst>
      <p:ext uri="{BB962C8B-B14F-4D97-AF65-F5344CB8AC3E}">
        <p14:creationId xmlns:p14="http://schemas.microsoft.com/office/powerpoint/2010/main" val="2881060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D1388D2-A975-4B44-AD04-346DC9B66FAE}" type="datetimeFigureOut">
              <a:rPr lang="en-IN" smtClean="0"/>
              <a:t>02-09-2024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8D8C2A-CAE8-4C81-91CD-F472E8BE64DC}"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65556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D1388D2-A975-4B44-AD04-346DC9B66FAE}" type="datetimeFigureOut">
              <a:rPr lang="en-IN" smtClean="0"/>
              <a:t>02-09-2024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8D8C2A-CAE8-4C81-91CD-F472E8BE64DC}" type="slidenum">
              <a:rPr lang="en-IN" smtClean="0"/>
              <a:t>‹#›</a:t>
            </a:fld>
            <a:endParaRPr lang="en-IN"/>
          </a:p>
        </p:txBody>
      </p:sp>
    </p:spTree>
    <p:extLst>
      <p:ext uri="{BB962C8B-B14F-4D97-AF65-F5344CB8AC3E}">
        <p14:creationId xmlns:p14="http://schemas.microsoft.com/office/powerpoint/2010/main" val="3461394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D1388D2-A975-4B44-AD04-346DC9B66FAE}" type="datetimeFigureOut">
              <a:rPr lang="en-IN" smtClean="0"/>
              <a:t>02-09-2024</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38D8C2A-CAE8-4C81-91CD-F472E8BE64DC}" type="slidenum">
              <a:rPr lang="en-IN" smtClean="0"/>
              <a:t>‹#›</a:t>
            </a:fld>
            <a:endParaRPr lang="en-IN"/>
          </a:p>
        </p:txBody>
      </p:sp>
    </p:spTree>
    <p:extLst>
      <p:ext uri="{BB962C8B-B14F-4D97-AF65-F5344CB8AC3E}">
        <p14:creationId xmlns:p14="http://schemas.microsoft.com/office/powerpoint/2010/main" val="17252446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hyperlink" Target="https://en.wikipedia.org/wiki/Hindu"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96417-B8F9-B47A-DC4C-F0F48793E859}"/>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B48C7D64-179E-2319-9CF3-D0D8A1806E67}"/>
              </a:ext>
            </a:extLst>
          </p:cNvPr>
          <p:cNvSpPr>
            <a:spLocks noGrp="1"/>
          </p:cNvSpPr>
          <p:nvPr>
            <p:ph type="subTitle" idx="1"/>
          </p:nvPr>
        </p:nvSpPr>
        <p:spPr/>
        <p:txBody>
          <a:bodyPr>
            <a:normAutofit/>
          </a:bodyPr>
          <a:lstStyle/>
          <a:p>
            <a:r>
              <a:rPr lang="en-IN" sz="7200" dirty="0" err="1">
                <a:latin typeface="Algerian" panose="04020705040A02060702" pitchFamily="82" charset="0"/>
              </a:rPr>
              <a:t>tulsi</a:t>
            </a:r>
            <a:endParaRPr lang="en-IN" sz="7200" dirty="0">
              <a:latin typeface="Algerian" panose="04020705040A02060702" pitchFamily="82" charset="0"/>
            </a:endParaRPr>
          </a:p>
        </p:txBody>
      </p:sp>
      <p:pic>
        <p:nvPicPr>
          <p:cNvPr id="4" name="Picture 3">
            <a:extLst>
              <a:ext uri="{FF2B5EF4-FFF2-40B4-BE49-F238E27FC236}">
                <a16:creationId xmlns:a16="http://schemas.microsoft.com/office/drawing/2014/main" id="{AACC3C90-B781-6296-3480-D0D6E09C713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80891" y="1605306"/>
            <a:ext cx="7358332" cy="465033"/>
          </a:xfrm>
          <a:prstGeom prst="rect">
            <a:avLst/>
          </a:prstGeom>
          <a:noFill/>
        </p:spPr>
      </p:pic>
    </p:spTree>
    <p:extLst>
      <p:ext uri="{BB962C8B-B14F-4D97-AF65-F5344CB8AC3E}">
        <p14:creationId xmlns:p14="http://schemas.microsoft.com/office/powerpoint/2010/main" val="2593346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0DC4CD8-FFF8-DAD6-11F8-70FD2E70DB2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00663" y="500332"/>
            <a:ext cx="10334445" cy="491706"/>
          </a:xfrm>
          <a:prstGeom prst="rect">
            <a:avLst/>
          </a:prstGeom>
          <a:noFill/>
        </p:spPr>
      </p:pic>
      <p:sp>
        <p:nvSpPr>
          <p:cNvPr id="5" name="AutoShape 2" descr="C:\Users\Admin\Desktop\Tulsi (1).webp"/>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AutoShape 4" descr="C:\Users\Admin\Desktop\Tulsi (1).webp"/>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6" descr="C:\Users\Admin\Desktop\Tulsi (1).webp"/>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0049B2FD-ABD0-EFF2-4EDC-0AEE9DE9D35A}"/>
              </a:ext>
            </a:extLst>
          </p:cNvPr>
          <p:cNvPicPr>
            <a:picLocks noChangeAspect="1"/>
          </p:cNvPicPr>
          <p:nvPr/>
        </p:nvPicPr>
        <p:blipFill>
          <a:blip r:embed="rId3"/>
          <a:stretch>
            <a:fillRect/>
          </a:stretch>
        </p:blipFill>
        <p:spPr>
          <a:xfrm>
            <a:off x="6417618" y="1322286"/>
            <a:ext cx="4917490" cy="4622374"/>
          </a:xfrm>
          <a:prstGeom prst="rect">
            <a:avLst/>
          </a:prstGeom>
        </p:spPr>
      </p:pic>
      <p:pic>
        <p:nvPicPr>
          <p:cNvPr id="11" name="Picture 10">
            <a:extLst>
              <a:ext uri="{FF2B5EF4-FFF2-40B4-BE49-F238E27FC236}">
                <a16:creationId xmlns:a16="http://schemas.microsoft.com/office/drawing/2014/main" id="{AB0F02DA-99F7-8551-96FE-DEEF908E02D6}"/>
              </a:ext>
            </a:extLst>
          </p:cNvPr>
          <p:cNvPicPr>
            <a:picLocks noChangeAspect="1"/>
          </p:cNvPicPr>
          <p:nvPr/>
        </p:nvPicPr>
        <p:blipFill>
          <a:blip r:embed="rId4"/>
          <a:stretch>
            <a:fillRect/>
          </a:stretch>
        </p:blipFill>
        <p:spPr>
          <a:xfrm>
            <a:off x="1156539" y="1322286"/>
            <a:ext cx="5011346" cy="4627265"/>
          </a:xfrm>
          <a:prstGeom prst="rect">
            <a:avLst/>
          </a:prstGeom>
        </p:spPr>
      </p:pic>
    </p:spTree>
    <p:extLst>
      <p:ext uri="{BB962C8B-B14F-4D97-AF65-F5344CB8AC3E}">
        <p14:creationId xmlns:p14="http://schemas.microsoft.com/office/powerpoint/2010/main" val="481759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895A9B9-68DC-528D-7FA7-CECD5CC911A3}"/>
              </a:ext>
            </a:extLst>
          </p:cNvPr>
          <p:cNvSpPr txBox="1"/>
          <p:nvPr/>
        </p:nvSpPr>
        <p:spPr>
          <a:xfrm>
            <a:off x="1146428" y="1374917"/>
            <a:ext cx="10636370" cy="4431983"/>
          </a:xfrm>
          <a:prstGeom prst="rect">
            <a:avLst/>
          </a:prstGeom>
          <a:noFill/>
        </p:spPr>
        <p:txBody>
          <a:bodyPr wrap="square">
            <a:spAutoFit/>
          </a:bodyPr>
          <a:lstStyle/>
          <a:p>
            <a:endParaRPr lang="en-US" b="0" i="0" dirty="0">
              <a:solidFill>
                <a:srgbClr val="474747"/>
              </a:solidFill>
              <a:effectLst/>
              <a:highlight>
                <a:srgbClr val="FFFFFF"/>
              </a:highlight>
              <a:latin typeface="Google Sans"/>
            </a:endParaRPr>
          </a:p>
          <a:p>
            <a:r>
              <a:rPr lang="en-US" sz="2400" dirty="0">
                <a:solidFill>
                  <a:srgbClr val="FF0000"/>
                </a:solidFill>
                <a:highlight>
                  <a:srgbClr val="FFFFFF"/>
                </a:highlight>
                <a:latin typeface="Times New Roman" panose="02020603050405020304" pitchFamily="18" charset="0"/>
                <a:cs typeface="Times New Roman" panose="02020603050405020304" pitchFamily="18" charset="0"/>
              </a:rPr>
              <a:t>Common Name       </a:t>
            </a:r>
            <a:r>
              <a:rPr lang="en-US" sz="2400" dirty="0">
                <a:solidFill>
                  <a:srgbClr val="474747"/>
                </a:solidFill>
                <a:highlight>
                  <a:srgbClr val="FFFFFF"/>
                </a:highlight>
                <a:latin typeface="Times New Roman" panose="02020603050405020304" pitchFamily="18" charset="0"/>
                <a:cs typeface="Times New Roman" panose="02020603050405020304" pitchFamily="18" charset="0"/>
              </a:rPr>
              <a:t>:    </a:t>
            </a:r>
            <a:r>
              <a:rPr lang="en-US" sz="2000" dirty="0" err="1">
                <a:highlight>
                  <a:srgbClr val="FFFFFF"/>
                </a:highlight>
                <a:latin typeface="Times New Roman" panose="02020603050405020304" pitchFamily="18" charset="0"/>
                <a:cs typeface="Times New Roman" panose="02020603050405020304" pitchFamily="18" charset="0"/>
              </a:rPr>
              <a:t>Tulsi</a:t>
            </a:r>
            <a:endParaRPr lang="en-US" sz="2000" dirty="0">
              <a:highlight>
                <a:srgbClr val="FFFFFF"/>
              </a:highlight>
              <a:latin typeface="Times New Roman" panose="02020603050405020304" pitchFamily="18" charset="0"/>
              <a:cs typeface="Times New Roman" panose="02020603050405020304" pitchFamily="18" charset="0"/>
            </a:endParaRPr>
          </a:p>
          <a:p>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Scientific Name     </a:t>
            </a:r>
            <a:r>
              <a:rPr lang="en-US" sz="2400" dirty="0">
                <a:solidFill>
                  <a:srgbClr val="FF0000"/>
                </a:solidFill>
                <a:highlight>
                  <a:srgbClr val="FFFFFF"/>
                </a:highlight>
                <a:latin typeface="Times New Roman" panose="02020603050405020304" pitchFamily="18" charset="0"/>
                <a:cs typeface="Times New Roman" panose="02020603050405020304" pitchFamily="18" charset="0"/>
              </a:rPr>
              <a:t> </a:t>
            </a:r>
            <a:r>
              <a:rPr lang="en-US" sz="2400" i="1" dirty="0">
                <a:solidFill>
                  <a:srgbClr val="474747"/>
                </a:solidFill>
                <a:highlight>
                  <a:srgbClr val="FFFFFF"/>
                </a:highlight>
                <a:latin typeface="Times New Roman" panose="02020603050405020304" pitchFamily="18" charset="0"/>
                <a:cs typeface="Times New Roman" panose="02020603050405020304" pitchFamily="18" charset="0"/>
              </a:rPr>
              <a:t>:     </a:t>
            </a:r>
            <a:r>
              <a:rPr lang="en-IN" sz="2000" i="1" dirty="0" err="1">
                <a:latin typeface="Times New Roman" pitchFamily="18" charset="0"/>
                <a:cs typeface="Times New Roman" pitchFamily="18" charset="0"/>
              </a:rPr>
              <a:t>Ocimum</a:t>
            </a:r>
            <a:r>
              <a:rPr lang="en-IN" sz="2000" i="1" dirty="0">
                <a:latin typeface="Times New Roman" pitchFamily="18" charset="0"/>
                <a:cs typeface="Times New Roman" pitchFamily="18" charset="0"/>
              </a:rPr>
              <a:t> </a:t>
            </a:r>
            <a:r>
              <a:rPr lang="en-IN" sz="2000" i="1" dirty="0" err="1">
                <a:latin typeface="Times New Roman" pitchFamily="18" charset="0"/>
                <a:cs typeface="Times New Roman" pitchFamily="18" charset="0"/>
              </a:rPr>
              <a:t>tenuiflorum</a:t>
            </a:r>
            <a:r>
              <a:rPr lang="en-US" sz="2000" i="1" dirty="0">
                <a:solidFill>
                  <a:srgbClr val="474747"/>
                </a:solidFill>
                <a:highlight>
                  <a:srgbClr val="FFFFFF"/>
                </a:highlight>
                <a:latin typeface="Times New Roman" panose="02020603050405020304" pitchFamily="18" charset="0"/>
                <a:cs typeface="Times New Roman" panose="02020603050405020304" pitchFamily="18" charset="0"/>
              </a:rPr>
              <a:t>. </a:t>
            </a:r>
          </a:p>
          <a:p>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Family</a:t>
            </a:r>
            <a:r>
              <a:rPr lang="en-US" sz="2400" b="0" i="0" dirty="0">
                <a:solidFill>
                  <a:srgbClr val="474747"/>
                </a:solidFill>
                <a:effectLst/>
                <a:highlight>
                  <a:srgbClr val="FFFFFF"/>
                </a:highlight>
                <a:latin typeface="Times New Roman" panose="02020603050405020304" pitchFamily="18" charset="0"/>
                <a:cs typeface="Times New Roman" panose="02020603050405020304" pitchFamily="18" charset="0"/>
              </a:rPr>
              <a:t>                     </a:t>
            </a:r>
            <a:r>
              <a:rPr lang="en-US" sz="2400" i="0" dirty="0">
                <a:solidFill>
                  <a:srgbClr val="474747"/>
                </a:solidFill>
                <a:effectLst/>
                <a:highlight>
                  <a:srgbClr val="FFFFFF"/>
                </a:highlight>
                <a:latin typeface="Times New Roman" panose="02020603050405020304" pitchFamily="18" charset="0"/>
                <a:cs typeface="Times New Roman" panose="02020603050405020304" pitchFamily="18" charset="0"/>
              </a:rPr>
              <a:t>:   </a:t>
            </a:r>
            <a:r>
              <a:rPr lang="en-IN" sz="2000" dirty="0">
                <a:latin typeface="Times New Roman" pitchFamily="18" charset="0"/>
                <a:cs typeface="Times New Roman" pitchFamily="18" charset="0"/>
              </a:rPr>
              <a:t> </a:t>
            </a:r>
            <a:r>
              <a:rPr lang="en-IN" sz="2000" dirty="0" err="1">
                <a:latin typeface="Times New Roman" pitchFamily="18" charset="0"/>
                <a:cs typeface="Times New Roman" pitchFamily="18" charset="0"/>
              </a:rPr>
              <a:t>Lamiaceae</a:t>
            </a:r>
            <a:r>
              <a:rPr lang="en-IN" sz="2000" dirty="0">
                <a:latin typeface="Times New Roman" pitchFamily="18" charset="0"/>
                <a:cs typeface="Times New Roman" pitchFamily="18" charset="0"/>
              </a:rPr>
              <a:t> </a:t>
            </a:r>
            <a:r>
              <a:rPr lang="en-IN" sz="2000" dirty="0"/>
              <a:t>.</a:t>
            </a:r>
            <a:r>
              <a:rPr lang="en-US" sz="2000" b="0" i="0" dirty="0">
                <a:solidFill>
                  <a:srgbClr val="474747"/>
                </a:solidFill>
                <a:effectLst/>
                <a:highlight>
                  <a:srgbClr val="FFFFFF"/>
                </a:highlight>
                <a:latin typeface="Times New Roman" panose="02020603050405020304" pitchFamily="18" charset="0"/>
                <a:cs typeface="Times New Roman" panose="02020603050405020304" pitchFamily="18" charset="0"/>
              </a:rPr>
              <a:t>. </a:t>
            </a:r>
          </a:p>
          <a:p>
            <a:r>
              <a:rPr lang="en-US" sz="2400" dirty="0">
                <a:solidFill>
                  <a:srgbClr val="FF0000"/>
                </a:solidFill>
                <a:highlight>
                  <a:srgbClr val="FFFFFF"/>
                </a:highlight>
                <a:latin typeface="Times New Roman" panose="02020603050405020304" pitchFamily="18" charset="0"/>
                <a:cs typeface="Times New Roman" panose="02020603050405020304" pitchFamily="18" charset="0"/>
              </a:rPr>
              <a:t>Habit  </a:t>
            </a:r>
            <a:r>
              <a:rPr lang="en-US" sz="2400" dirty="0">
                <a:solidFill>
                  <a:srgbClr val="474747"/>
                </a:solidFill>
                <a:highlight>
                  <a:srgbClr val="FFFFFF"/>
                </a:highlight>
                <a:latin typeface="Times New Roman" panose="02020603050405020304" pitchFamily="18" charset="0"/>
                <a:cs typeface="Times New Roman" panose="02020603050405020304" pitchFamily="18" charset="0"/>
              </a:rPr>
              <a:t>                     :    </a:t>
            </a:r>
            <a:r>
              <a:rPr lang="en-US" sz="2000" dirty="0">
                <a:latin typeface="Times New Roman" pitchFamily="18" charset="0"/>
                <a:cs typeface="Times New Roman" pitchFamily="18" charset="0"/>
              </a:rPr>
              <a:t>It is also grown as temperate climates, the natural habitat </a:t>
            </a:r>
          </a:p>
          <a:p>
            <a:r>
              <a:rPr lang="en-US" sz="2000" dirty="0">
                <a:latin typeface="Times New Roman" pitchFamily="18" charset="0"/>
                <a:cs typeface="Times New Roman" pitchFamily="18" charset="0"/>
              </a:rPr>
              <a:t>                                             of </a:t>
            </a:r>
            <a:r>
              <a:rPr lang="en-US" sz="2000" dirty="0" err="1">
                <a:latin typeface="Times New Roman" pitchFamily="18" charset="0"/>
                <a:cs typeface="Times New Roman" pitchFamily="18" charset="0"/>
              </a:rPr>
              <a:t>tulsi</a:t>
            </a:r>
            <a:r>
              <a:rPr lang="en-US" sz="2000" dirty="0">
                <a:latin typeface="Times New Roman" pitchFamily="18" charset="0"/>
                <a:cs typeface="Times New Roman" pitchFamily="18" charset="0"/>
              </a:rPr>
              <a:t> varies from sea level to an altitude of 2000 m. </a:t>
            </a:r>
          </a:p>
          <a:p>
            <a:r>
              <a:rPr lang="en-US" sz="2000" dirty="0">
                <a:latin typeface="Times New Roman" pitchFamily="18" charset="0"/>
                <a:cs typeface="Times New Roman" pitchFamily="18" charset="0"/>
              </a:rPr>
              <a:t>                                             It grows naturally in moist soil all over the globe. This plant</a:t>
            </a:r>
          </a:p>
          <a:p>
            <a:r>
              <a:rPr lang="en-US" sz="2000" dirty="0">
                <a:latin typeface="Times New Roman" pitchFamily="18" charset="0"/>
                <a:cs typeface="Times New Roman" pitchFamily="18" charset="0"/>
              </a:rPr>
              <a:t>                                              is also grown as a pot herb and in home gardens.</a:t>
            </a:r>
          </a:p>
          <a:p>
            <a:r>
              <a:rPr lang="en-US" sz="2400" dirty="0">
                <a:solidFill>
                  <a:srgbClr val="FF0000"/>
                </a:solidFill>
                <a:highlight>
                  <a:srgbClr val="FFFFFF"/>
                </a:highlight>
                <a:latin typeface="Times New Roman" panose="02020603050405020304" pitchFamily="18" charset="0"/>
                <a:cs typeface="Times New Roman" panose="02020603050405020304" pitchFamily="18" charset="0"/>
              </a:rPr>
              <a:t>Distribution</a:t>
            </a:r>
            <a:r>
              <a:rPr lang="en-US" sz="2800" dirty="0">
                <a:solidFill>
                  <a:srgbClr val="474747"/>
                </a:solidFill>
                <a:highlight>
                  <a:srgbClr val="FFFFFF"/>
                </a:highlight>
                <a:latin typeface="Times New Roman" panose="02020603050405020304" pitchFamily="18" charset="0"/>
                <a:cs typeface="Times New Roman" panose="02020603050405020304" pitchFamily="18" charset="0"/>
              </a:rPr>
              <a:t>           :   </a:t>
            </a:r>
            <a:r>
              <a:rPr lang="en-US" sz="2000" dirty="0">
                <a:latin typeface="Times New Roman" pitchFamily="18" charset="0"/>
                <a:cs typeface="Times New Roman" pitchFamily="18" charset="0"/>
              </a:rPr>
              <a:t> It is native to tropical and subtropical regions of Australia,</a:t>
            </a:r>
          </a:p>
          <a:p>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Malesia</a:t>
            </a:r>
            <a:r>
              <a:rPr lang="en-US" sz="2000" dirty="0">
                <a:latin typeface="Times New Roman" pitchFamily="18" charset="0"/>
                <a:cs typeface="Times New Roman" pitchFamily="18" charset="0"/>
              </a:rPr>
              <a:t>, Asia, and the western Pacific. It is widely cultivated </a:t>
            </a:r>
          </a:p>
          <a:p>
            <a:r>
              <a:rPr lang="en-US" sz="2000" dirty="0">
                <a:latin typeface="Times New Roman" pitchFamily="18" charset="0"/>
                <a:cs typeface="Times New Roman" pitchFamily="18" charset="0"/>
              </a:rPr>
              <a:t>                                             throughout the Southeast Asian tropics. This plant has escaped</a:t>
            </a:r>
          </a:p>
          <a:p>
            <a:r>
              <a:rPr lang="en-US" sz="2000" dirty="0">
                <a:latin typeface="Times New Roman" pitchFamily="18" charset="0"/>
                <a:cs typeface="Times New Roman" pitchFamily="18" charset="0"/>
              </a:rPr>
              <a:t>                                              from cultivation and has naturalized in many tropical regions </a:t>
            </a:r>
          </a:p>
          <a:p>
            <a:r>
              <a:rPr lang="en-US" sz="2000" dirty="0">
                <a:latin typeface="Times New Roman" pitchFamily="18" charset="0"/>
                <a:cs typeface="Times New Roman" pitchFamily="18" charset="0"/>
              </a:rPr>
              <a:t>                                              of the Americas.</a:t>
            </a:r>
            <a:endParaRPr lang="en-US" sz="2000" b="0" i="0" dirty="0">
              <a:solidFill>
                <a:srgbClr val="474747"/>
              </a:solidFill>
              <a:effectLst/>
              <a:highlight>
                <a:srgbClr val="FFFFFF"/>
              </a:highlight>
              <a:latin typeface="Times New Roman" pitchFamily="18" charset="0"/>
              <a:cs typeface="Times New Roman" pitchFamily="18" charset="0"/>
            </a:endParaRPr>
          </a:p>
        </p:txBody>
      </p:sp>
      <p:pic>
        <p:nvPicPr>
          <p:cNvPr id="2" name="Picture 1">
            <a:extLst>
              <a:ext uri="{FF2B5EF4-FFF2-40B4-BE49-F238E27FC236}">
                <a16:creationId xmlns:a16="http://schemas.microsoft.com/office/drawing/2014/main" id="{1205C1AC-A87D-2DAA-8189-65632B158D7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3630" y="667829"/>
            <a:ext cx="10636370" cy="608880"/>
          </a:xfrm>
          <a:prstGeom prst="rect">
            <a:avLst/>
          </a:prstGeom>
          <a:noFill/>
        </p:spPr>
      </p:pic>
    </p:spTree>
    <p:extLst>
      <p:ext uri="{BB962C8B-B14F-4D97-AF65-F5344CB8AC3E}">
        <p14:creationId xmlns:p14="http://schemas.microsoft.com/office/powerpoint/2010/main" val="3536480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31BE03-8FFD-2F55-1D82-18F6AE7E02CC}"/>
              </a:ext>
            </a:extLst>
          </p:cNvPr>
          <p:cNvSpPr txBox="1"/>
          <p:nvPr/>
        </p:nvSpPr>
        <p:spPr>
          <a:xfrm>
            <a:off x="707365" y="923026"/>
            <a:ext cx="10933649" cy="7540526"/>
          </a:xfrm>
          <a:prstGeom prst="rect">
            <a:avLst/>
          </a:prstGeom>
          <a:noFill/>
        </p:spPr>
        <p:txBody>
          <a:bodyPr wrap="square">
            <a:spAutoFit/>
          </a:bodyPr>
          <a:lstStyle/>
          <a:p>
            <a:r>
              <a:rPr lang="en-IN" sz="2400" b="1" dirty="0">
                <a:solidFill>
                  <a:srgbClr val="FF0000"/>
                </a:solidFill>
                <a:latin typeface="Times New Roman" panose="02020603050405020304" pitchFamily="18" charset="0"/>
                <a:cs typeface="Times New Roman" panose="02020603050405020304" pitchFamily="18" charset="0"/>
              </a:rPr>
              <a:t>Description :</a:t>
            </a:r>
          </a:p>
          <a:p>
            <a:r>
              <a:rPr lang="en-IN" sz="2800" b="1" dirty="0">
                <a:latin typeface="Times New Roman" panose="02020603050405020304" pitchFamily="18" charset="0"/>
                <a:cs typeface="Times New Roman" panose="02020603050405020304" pitchFamily="18" charset="0"/>
              </a:rPr>
              <a:t>       </a:t>
            </a:r>
          </a:p>
          <a:p>
            <a:r>
              <a:rPr lang="en-US" sz="2400" dirty="0">
                <a:solidFill>
                  <a:srgbClr val="FF0000"/>
                </a:solidFill>
                <a:highlight>
                  <a:srgbClr val="FFFFFF"/>
                </a:highlight>
                <a:latin typeface="Times New Roman" panose="02020603050405020304" pitchFamily="18" charset="0"/>
                <a:cs typeface="Times New Roman" panose="02020603050405020304" pitchFamily="18" charset="0"/>
              </a:rPr>
              <a:t>H</a:t>
            </a:r>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eight of  Tree : </a:t>
            </a:r>
            <a:r>
              <a:rPr lang="en-US" sz="2400" b="0" i="0" dirty="0" err="1">
                <a:effectLst/>
                <a:highlight>
                  <a:srgbClr val="FFFFFF"/>
                </a:highlight>
                <a:latin typeface="Times New Roman" panose="02020603050405020304" pitchFamily="18" charset="0"/>
                <a:cs typeface="Times New Roman" panose="02020603050405020304" pitchFamily="18" charset="0"/>
              </a:rPr>
              <a:t>upto</a:t>
            </a:r>
            <a:r>
              <a:rPr lang="en-US" sz="2400" b="0" i="0" dirty="0">
                <a:effectLst/>
                <a:highlight>
                  <a:srgbClr val="FFFFFF"/>
                </a:highlight>
                <a:latin typeface="Times New Roman" panose="02020603050405020304" pitchFamily="18" charset="0"/>
                <a:cs typeface="Times New Roman" panose="02020603050405020304" pitchFamily="18" charset="0"/>
              </a:rPr>
              <a:t> 1 m (3.3 feet)</a:t>
            </a:r>
            <a:r>
              <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rPr>
              <a:t>. </a:t>
            </a:r>
          </a:p>
          <a:p>
            <a:endParaRPr lang="en-IN" sz="2400" dirty="0">
              <a:latin typeface="Times New Roman" panose="02020603050405020304" pitchFamily="18" charset="0"/>
              <a:cs typeface="Times New Roman" panose="02020603050405020304" pitchFamily="18" charset="0"/>
            </a:endParaRPr>
          </a:p>
          <a:p>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Leaves  :  </a:t>
            </a:r>
            <a:r>
              <a:rPr lang="en-US" sz="2400" dirty="0">
                <a:latin typeface="Times New Roman" panose="02020603050405020304" pitchFamily="18" charset="0"/>
                <a:cs typeface="Times New Roman" pitchFamily="18" charset="0"/>
              </a:rPr>
              <a:t>Leaves are green or purple; they are simple, </a:t>
            </a:r>
            <a:r>
              <a:rPr lang="en-US" sz="2400" dirty="0" err="1">
                <a:latin typeface="Times New Roman" panose="02020603050405020304" pitchFamily="18" charset="0"/>
                <a:cs typeface="Times New Roman" pitchFamily="18" charset="0"/>
              </a:rPr>
              <a:t>petioled</a:t>
            </a:r>
            <a:r>
              <a:rPr lang="en-US" sz="2400" dirty="0">
                <a:latin typeface="Times New Roman" panose="02020603050405020304" pitchFamily="18" charset="0"/>
                <a:cs typeface="Times New Roman" pitchFamily="18" charset="0"/>
              </a:rPr>
              <a:t>, with an ovate blade up to</a:t>
            </a:r>
          </a:p>
          <a:p>
            <a:r>
              <a:rPr lang="en-US" sz="2400" dirty="0">
                <a:latin typeface="Times New Roman" panose="02020603050405020304" pitchFamily="18" charset="0"/>
                <a:cs typeface="Times New Roman" pitchFamily="18" charset="0"/>
              </a:rPr>
              <a:t>                5 cm (2 in) </a:t>
            </a:r>
            <a:r>
              <a:rPr lang="en-US" sz="2400" dirty="0" err="1">
                <a:latin typeface="Times New Roman" panose="02020603050405020304" pitchFamily="18" charset="0"/>
                <a:cs typeface="Times New Roman" pitchFamily="18" charset="0"/>
              </a:rPr>
              <a:t>long,which</a:t>
            </a:r>
            <a:r>
              <a:rPr lang="en-US" sz="2400" dirty="0">
                <a:latin typeface="Times New Roman" panose="02020603050405020304" pitchFamily="18" charset="0"/>
                <a:cs typeface="Times New Roman" pitchFamily="18" charset="0"/>
              </a:rPr>
              <a:t> usually has a slightly toothed margin.</a:t>
            </a:r>
          </a:p>
          <a:p>
            <a:endParaRPr lang="en-US" sz="2400" dirty="0">
              <a:latin typeface="Times New Roman" pitchFamily="18" charset="0"/>
              <a:cs typeface="Times New Roman" pitchFamily="18" charset="0"/>
            </a:endParaRPr>
          </a:p>
          <a:p>
            <a:r>
              <a:rPr lang="en-US" sz="2400" dirty="0">
                <a:solidFill>
                  <a:srgbClr val="FF0000"/>
                </a:solidFill>
                <a:highlight>
                  <a:srgbClr val="FFFFFF"/>
                </a:highlight>
                <a:latin typeface="Times New Roman" panose="02020603050405020304" pitchFamily="18" charset="0"/>
                <a:cs typeface="Times New Roman" panose="02020603050405020304" pitchFamily="18" charset="0"/>
              </a:rPr>
              <a:t>Flower: </a:t>
            </a:r>
            <a:r>
              <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itchFamily="18" charset="0"/>
              </a:rPr>
              <a:t> It produces small, aromatic flowers that are typically purple or white.</a:t>
            </a:r>
            <a:endParaRPr lang="en-US" sz="2400" dirty="0">
              <a:solidFill>
                <a:srgbClr val="FF0000"/>
              </a:solidFill>
              <a:highlight>
                <a:srgbClr val="FFFFFF"/>
              </a:highlight>
              <a:latin typeface="Times New Roman" panose="02020603050405020304" pitchFamily="18" charset="0"/>
              <a:cs typeface="Times New Roman" panose="02020603050405020304" pitchFamily="18" charset="0"/>
            </a:endParaRPr>
          </a:p>
          <a:p>
            <a:endParaRPr lang="en-US" sz="2400" dirty="0">
              <a:solidFill>
                <a:srgbClr val="FF0000"/>
              </a:solidFill>
              <a:highlight>
                <a:srgbClr val="FFFFFF"/>
              </a:highlight>
              <a:latin typeface="Times New Roman" panose="02020603050405020304" pitchFamily="18" charset="0"/>
              <a:cs typeface="Times New Roman" panose="02020603050405020304" pitchFamily="18" charset="0"/>
            </a:endParaRPr>
          </a:p>
          <a:p>
            <a:r>
              <a:rPr lang="en-US" sz="2400" dirty="0">
                <a:solidFill>
                  <a:srgbClr val="FF0000"/>
                </a:solidFill>
                <a:highlight>
                  <a:srgbClr val="FFFFFF"/>
                </a:highlight>
                <a:latin typeface="Times New Roman" panose="02020603050405020304" pitchFamily="18" charset="0"/>
                <a:cs typeface="Times New Roman" panose="02020603050405020304" pitchFamily="18" charset="0"/>
              </a:rPr>
              <a:t>F</a:t>
            </a:r>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ruits:    </a:t>
            </a:r>
            <a:r>
              <a:rPr lang="en-US" sz="2400" dirty="0">
                <a:latin typeface="Times New Roman" panose="02020603050405020304" pitchFamily="18" charset="0"/>
                <a:cs typeface="Times New Roman" pitchFamily="18" charset="0"/>
              </a:rPr>
              <a:t>The fruit is composed of 4 tiny, one-seeded </a:t>
            </a:r>
            <a:r>
              <a:rPr lang="en-US" sz="2400" dirty="0" err="1">
                <a:latin typeface="Times New Roman" panose="02020603050405020304" pitchFamily="18" charset="0"/>
                <a:cs typeface="Times New Roman" pitchFamily="18" charset="0"/>
              </a:rPr>
              <a:t>nutlets</a:t>
            </a:r>
            <a:r>
              <a:rPr lang="en-US" sz="2400" dirty="0">
                <a:latin typeface="Times New Roman" panose="02020603050405020304" pitchFamily="18" charset="0"/>
                <a:cs typeface="Times New Roman" pitchFamily="18" charset="0"/>
              </a:rPr>
              <a:t>. The fruits are </a:t>
            </a:r>
            <a:r>
              <a:rPr lang="en-US" sz="2400" dirty="0" err="1">
                <a:latin typeface="Times New Roman" panose="02020603050405020304" pitchFamily="18" charset="0"/>
                <a:cs typeface="Times New Roman" pitchFamily="18" charset="0"/>
              </a:rPr>
              <a:t>nutlets</a:t>
            </a:r>
            <a:r>
              <a:rPr lang="en-US" sz="2400" dirty="0">
                <a:latin typeface="Times New Roman" panose="02020603050405020304" pitchFamily="18" charset="0"/>
                <a:cs typeface="Times New Roman" pitchFamily="18" charset="0"/>
              </a:rPr>
              <a:t> and produce numerous seeds.</a:t>
            </a:r>
          </a:p>
          <a:p>
            <a:endPar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endParaRPr>
          </a:p>
          <a:p>
            <a:r>
              <a:rPr lang="en-US" sz="2400" dirty="0">
                <a:solidFill>
                  <a:srgbClr val="FF0000"/>
                </a:solidFill>
                <a:highlight>
                  <a:srgbClr val="FFFFFF"/>
                </a:highlight>
                <a:latin typeface="Times New Roman" panose="02020603050405020304" pitchFamily="18" charset="0"/>
                <a:cs typeface="Times New Roman" panose="02020603050405020304" pitchFamily="18" charset="0"/>
              </a:rPr>
              <a:t>Stem </a:t>
            </a:r>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of the tree </a:t>
            </a:r>
            <a:r>
              <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itchFamily="18" charset="0"/>
              </a:rPr>
              <a:t>The stems are hairy and bear simple toothed or entire leaves oppositely along the stem.</a:t>
            </a:r>
          </a:p>
          <a:p>
            <a:endParaRPr lang="en-US" sz="2400" dirty="0">
              <a:solidFill>
                <a:srgbClr val="202122"/>
              </a:solidFill>
              <a:highlight>
                <a:srgbClr val="FFFFFF"/>
              </a:highlight>
              <a:latin typeface="Times New Roman" panose="02020603050405020304" pitchFamily="18" charset="0"/>
              <a:cs typeface="Times New Roman" panose="02020603050405020304" pitchFamily="18" charset="0"/>
            </a:endParaRPr>
          </a:p>
          <a:p>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Seeds</a:t>
            </a:r>
            <a:r>
              <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rPr>
              <a:t> : </a:t>
            </a:r>
            <a:r>
              <a:rPr lang="en-US" sz="2400" dirty="0" err="1">
                <a:latin typeface="Times New Roman" panose="02020603050405020304" pitchFamily="18" charset="0"/>
                <a:cs typeface="Times New Roman" pitchFamily="18" charset="0"/>
              </a:rPr>
              <a:t>Tulsi</a:t>
            </a:r>
            <a:r>
              <a:rPr lang="en-US" sz="2400" dirty="0">
                <a:latin typeface="Times New Roman" panose="02020603050405020304" pitchFamily="18" charset="0"/>
                <a:cs typeface="Times New Roman" pitchFamily="18" charset="0"/>
              </a:rPr>
              <a:t> seeds germinate easily. The seeds are sown in the </a:t>
            </a:r>
            <a:r>
              <a:rPr lang="en-US" sz="2400" dirty="0" err="1">
                <a:latin typeface="Times New Roman" panose="02020603050405020304" pitchFamily="18" charset="0"/>
                <a:cs typeface="Times New Roman" pitchFamily="18" charset="0"/>
              </a:rPr>
              <a:t>motherbed</a:t>
            </a:r>
            <a:r>
              <a:rPr lang="en-US" sz="2400" dirty="0">
                <a:latin typeface="Times New Roman" pitchFamily="18" charset="0"/>
                <a:cs typeface="Times New Roman" pitchFamily="18" charset="0"/>
              </a:rPr>
              <a:t>. They are watered from time</a:t>
            </a:r>
          </a:p>
          <a:p>
            <a:r>
              <a:rPr lang="en-US" sz="2400" dirty="0">
                <a:latin typeface="Times New Roman" pitchFamily="18" charset="0"/>
                <a:cs typeface="Times New Roman" pitchFamily="18" charset="0"/>
              </a:rPr>
              <a:t>             to time and germinated in one to two weeks. </a:t>
            </a:r>
            <a:r>
              <a:rPr lang="en-US" sz="2400" dirty="0" err="1">
                <a:latin typeface="Times New Roman" panose="02020603050405020304" pitchFamily="18" charset="0"/>
                <a:cs typeface="Times New Roman" pitchFamily="18" charset="0"/>
              </a:rPr>
              <a:t>Tulsi</a:t>
            </a:r>
            <a:r>
              <a:rPr lang="en-US" sz="2400" dirty="0">
                <a:latin typeface="Times New Roman" panose="02020603050405020304" pitchFamily="18" charset="0"/>
                <a:cs typeface="Times New Roman" pitchFamily="18" charset="0"/>
              </a:rPr>
              <a:t> prefers rich soil for its growth.</a:t>
            </a:r>
            <a:endParaRPr lang="en-US" sz="2400" dirty="0">
              <a:solidFill>
                <a:srgbClr val="202122"/>
              </a:solidFill>
              <a:highlight>
                <a:srgbClr val="FFFFFF"/>
              </a:highlight>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1FE5622F-A40F-403F-A53C-F14AC7B0E89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07366" y="641949"/>
            <a:ext cx="10777268" cy="381000"/>
          </a:xfrm>
          <a:prstGeom prst="rect">
            <a:avLst/>
          </a:prstGeom>
          <a:noFill/>
        </p:spPr>
      </p:pic>
    </p:spTree>
    <p:extLst>
      <p:ext uri="{BB962C8B-B14F-4D97-AF65-F5344CB8AC3E}">
        <p14:creationId xmlns:p14="http://schemas.microsoft.com/office/powerpoint/2010/main" val="3362731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90B58B-0EAA-A812-23DF-F3911CBF9FE3}"/>
              </a:ext>
            </a:extLst>
          </p:cNvPr>
          <p:cNvSpPr txBox="1"/>
          <p:nvPr/>
        </p:nvSpPr>
        <p:spPr>
          <a:xfrm>
            <a:off x="729465" y="934948"/>
            <a:ext cx="10705671" cy="4154984"/>
          </a:xfrm>
          <a:prstGeom prst="rect">
            <a:avLst/>
          </a:prstGeom>
          <a:noFill/>
        </p:spPr>
        <p:txBody>
          <a:bodyPr wrap="square">
            <a:spAutoFit/>
          </a:bodyPr>
          <a:lstStyle/>
          <a:p>
            <a:r>
              <a:rPr lang="en-US" sz="2400" dirty="0">
                <a:solidFill>
                  <a:srgbClr val="FF0000"/>
                </a:solidFill>
                <a:highlight>
                  <a:srgbClr val="FFFFFF"/>
                </a:highlight>
                <a:latin typeface="Times New Roman" panose="02020603050405020304" pitchFamily="18" charset="0"/>
                <a:cs typeface="Times New Roman" panose="02020603050405020304" pitchFamily="18" charset="0"/>
              </a:rPr>
              <a:t>Stem </a:t>
            </a:r>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of the tree </a:t>
            </a:r>
            <a:r>
              <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itchFamily="18" charset="0"/>
              </a:rPr>
              <a:t>The stems are hairy and bear simple toothed or entire leaves oppositely along the stem.</a:t>
            </a:r>
          </a:p>
          <a:p>
            <a:endParaRPr lang="en-US" sz="2400" dirty="0">
              <a:solidFill>
                <a:srgbClr val="202122"/>
              </a:solidFill>
              <a:highlight>
                <a:srgbClr val="FFFFFF"/>
              </a:highlight>
              <a:latin typeface="Times New Roman" panose="02020603050405020304" pitchFamily="18" charset="0"/>
              <a:cs typeface="Times New Roman" panose="02020603050405020304" pitchFamily="18" charset="0"/>
            </a:endParaRPr>
          </a:p>
          <a:p>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Seeds</a:t>
            </a:r>
            <a:r>
              <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rPr>
              <a:t> : </a:t>
            </a:r>
            <a:r>
              <a:rPr lang="en-US" sz="2400" dirty="0">
                <a:latin typeface="Times New Roman" panose="02020603050405020304" pitchFamily="18" charset="0"/>
                <a:cs typeface="Times New Roman" pitchFamily="18" charset="0"/>
              </a:rPr>
              <a:t>Tulsi seeds germinate easily. The seeds are sown in the </a:t>
            </a:r>
            <a:r>
              <a:rPr lang="en-US" sz="2400" dirty="0" err="1">
                <a:latin typeface="Times New Roman" panose="02020603050405020304" pitchFamily="18" charset="0"/>
                <a:cs typeface="Times New Roman" pitchFamily="18" charset="0"/>
              </a:rPr>
              <a:t>motherbed</a:t>
            </a:r>
            <a:r>
              <a:rPr lang="en-US" sz="2400" dirty="0">
                <a:latin typeface="Times New Roman" panose="02020603050405020304" pitchFamily="18" charset="0"/>
                <a:cs typeface="Times New Roman" pitchFamily="18" charset="0"/>
              </a:rPr>
              <a:t>. They are watered from time  to time and germinated in one to two weeks. Tulsi prefers rich soil for its growth.</a:t>
            </a:r>
          </a:p>
          <a:p>
            <a:endParaRPr lang="en-US" sz="2400" dirty="0">
              <a:solidFill>
                <a:srgbClr val="202122"/>
              </a:solidFill>
              <a:highlight>
                <a:srgbClr val="FFFFFF"/>
              </a:highlight>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The three main morphotypes cultivated in India and Nepal are Ram </a:t>
            </a:r>
            <a:r>
              <a:rPr lang="en-US" sz="2400" dirty="0" err="1">
                <a:latin typeface="Times New Roman" panose="02020603050405020304" pitchFamily="18" charset="0"/>
                <a:cs typeface="Times New Roman" panose="02020603050405020304" pitchFamily="18" charset="0"/>
              </a:rPr>
              <a:t>tulsi</a:t>
            </a:r>
            <a:r>
              <a:rPr lang="en-US" sz="2400" dirty="0">
                <a:latin typeface="Times New Roman" panose="02020603050405020304" pitchFamily="18" charset="0"/>
                <a:cs typeface="Times New Roman" panose="02020603050405020304" pitchFamily="18" charset="0"/>
              </a:rPr>
              <a:t> (the most common type, with broad bright green leaves that are slightly sweet), the less common purplish green-leaved (Krishna or Shyam </a:t>
            </a:r>
            <a:r>
              <a:rPr lang="en-US" sz="2400" dirty="0" err="1">
                <a:latin typeface="Times New Roman" panose="02020603050405020304" pitchFamily="18" charset="0"/>
                <a:cs typeface="Times New Roman" panose="02020603050405020304" pitchFamily="18" charset="0"/>
              </a:rPr>
              <a:t>tulsi</a:t>
            </a:r>
            <a:r>
              <a:rPr lang="en-US" sz="2400" dirty="0">
                <a:latin typeface="Times New Roman" panose="02020603050405020304" pitchFamily="18" charset="0"/>
                <a:cs typeface="Times New Roman" panose="02020603050405020304" pitchFamily="18" charset="0"/>
              </a:rPr>
              <a:t>) and the common wild </a:t>
            </a:r>
            <a:r>
              <a:rPr lang="en-US" sz="2400" dirty="0" err="1">
                <a:latin typeface="Times New Roman" panose="02020603050405020304" pitchFamily="18" charset="0"/>
                <a:cs typeface="Times New Roman" panose="02020603050405020304" pitchFamily="18" charset="0"/>
              </a:rPr>
              <a:t>vana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tulsi</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7297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C23D71-2256-E9A4-7F5D-8739643177E6}"/>
              </a:ext>
            </a:extLst>
          </p:cNvPr>
          <p:cNvSpPr txBox="1"/>
          <p:nvPr/>
        </p:nvSpPr>
        <p:spPr>
          <a:xfrm>
            <a:off x="5658522" y="1878567"/>
            <a:ext cx="1811547" cy="707886"/>
          </a:xfrm>
          <a:prstGeom prst="rect">
            <a:avLst/>
          </a:prstGeom>
          <a:noFill/>
        </p:spPr>
        <p:txBody>
          <a:bodyPr wrap="square">
            <a:spAutoFit/>
          </a:bodyPr>
          <a:lstStyle/>
          <a:p>
            <a:r>
              <a:rPr lang="en-IN" sz="4000" dirty="0">
                <a:latin typeface="Times New Roman" panose="02020603050405020304" pitchFamily="18" charset="0"/>
                <a:cs typeface="Times New Roman" panose="02020603050405020304" pitchFamily="18" charset="0"/>
              </a:rPr>
              <a:t> USES</a:t>
            </a:r>
          </a:p>
        </p:txBody>
      </p:sp>
      <p:pic>
        <p:nvPicPr>
          <p:cNvPr id="2" name="Picture 1">
            <a:extLst>
              <a:ext uri="{FF2B5EF4-FFF2-40B4-BE49-F238E27FC236}">
                <a16:creationId xmlns:a16="http://schemas.microsoft.com/office/drawing/2014/main" id="{4850B4C6-5F37-8BB9-50E6-3BF6901780F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62642" y="665272"/>
            <a:ext cx="10575984" cy="533800"/>
          </a:xfrm>
          <a:prstGeom prst="rect">
            <a:avLst/>
          </a:prstGeom>
          <a:noFill/>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2642" y="1579021"/>
            <a:ext cx="4105399" cy="4425481"/>
          </a:xfrm>
          <a:prstGeom prst="rect">
            <a:avLst/>
          </a:prstGeom>
        </p:spPr>
      </p:pic>
      <p:pic>
        <p:nvPicPr>
          <p:cNvPr id="4" name="Picture 3">
            <a:extLst>
              <a:ext uri="{FF2B5EF4-FFF2-40B4-BE49-F238E27FC236}">
                <a16:creationId xmlns:a16="http://schemas.microsoft.com/office/drawing/2014/main" id="{7678E008-7E4C-0E9D-3733-9E882FCCAA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61151" y="3347897"/>
            <a:ext cx="3258383" cy="2682625"/>
          </a:xfrm>
          <a:prstGeom prst="rect">
            <a:avLst/>
          </a:prstGeom>
        </p:spPr>
      </p:pic>
      <p:sp>
        <p:nvSpPr>
          <p:cNvPr id="6" name="AutoShape 2" descr="Prayer beads made from tulsi wood">
            <a:extLst>
              <a:ext uri="{FF2B5EF4-FFF2-40B4-BE49-F238E27FC236}">
                <a16:creationId xmlns:a16="http://schemas.microsoft.com/office/drawing/2014/main" id="{32D06D03-F0F8-EA9F-567E-143FA57871C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4" name="Picture 13">
            <a:extLst>
              <a:ext uri="{FF2B5EF4-FFF2-40B4-BE49-F238E27FC236}">
                <a16:creationId xmlns:a16="http://schemas.microsoft.com/office/drawing/2014/main" id="{6121BBC2-493E-CB22-C587-49C39E9C17C3}"/>
              </a:ext>
            </a:extLst>
          </p:cNvPr>
          <p:cNvPicPr>
            <a:picLocks noChangeAspect="1"/>
          </p:cNvPicPr>
          <p:nvPr/>
        </p:nvPicPr>
        <p:blipFill>
          <a:blip r:embed="rId5"/>
          <a:stretch>
            <a:fillRect/>
          </a:stretch>
        </p:blipFill>
        <p:spPr>
          <a:xfrm>
            <a:off x="8412644" y="1579021"/>
            <a:ext cx="3086108" cy="3321752"/>
          </a:xfrm>
          <a:prstGeom prst="rect">
            <a:avLst/>
          </a:prstGeom>
        </p:spPr>
      </p:pic>
    </p:spTree>
    <p:extLst>
      <p:ext uri="{BB962C8B-B14F-4D97-AF65-F5344CB8AC3E}">
        <p14:creationId xmlns:p14="http://schemas.microsoft.com/office/powerpoint/2010/main" val="4042949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CF7B30-1808-0111-10BE-68A42E6A979B}"/>
              </a:ext>
            </a:extLst>
          </p:cNvPr>
          <p:cNvSpPr txBox="1"/>
          <p:nvPr/>
        </p:nvSpPr>
        <p:spPr>
          <a:xfrm>
            <a:off x="820615" y="1017917"/>
            <a:ext cx="10581736" cy="6463308"/>
          </a:xfrm>
          <a:prstGeom prst="rect">
            <a:avLst/>
          </a:prstGeom>
          <a:noFill/>
        </p:spPr>
        <p:txBody>
          <a:bodyPr wrap="square">
            <a:spAutoFit/>
          </a:bodyPr>
          <a:lstStyle/>
          <a:p>
            <a:endParaRPr lang="en-US" b="0" i="0" dirty="0">
              <a:solidFill>
                <a:srgbClr val="202122"/>
              </a:solidFill>
              <a:effectLst/>
              <a:highlight>
                <a:srgbClr val="FFFFFF"/>
              </a:highlight>
              <a:latin typeface="Times New Roman" pitchFamily="18" charset="0"/>
              <a:cs typeface="Times New Roman" pitchFamily="18" charset="0"/>
            </a:endParaRPr>
          </a:p>
          <a:p>
            <a:pPr>
              <a:buFont typeface="Arial" panose="020B0604020202020204" pitchFamily="34" charset="0"/>
              <a:buChar char="•"/>
            </a:pPr>
            <a:r>
              <a:rPr lang="en-US" b="1" i="0" dirty="0">
                <a:solidFill>
                  <a:srgbClr val="333333"/>
                </a:solidFill>
                <a:effectLst/>
                <a:highlight>
                  <a:srgbClr val="FFFFFF"/>
                </a:highlight>
                <a:latin typeface="Times New Roman" pitchFamily="18" charset="0"/>
                <a:cs typeface="Times New Roman" pitchFamily="18" charset="0"/>
              </a:rPr>
              <a:t> </a:t>
            </a:r>
            <a:r>
              <a:rPr lang="en-US" sz="2400" b="1" dirty="0">
                <a:solidFill>
                  <a:srgbClr val="333333"/>
                </a:solidFill>
                <a:highlight>
                  <a:srgbClr val="FFFFFF"/>
                </a:highlight>
                <a:latin typeface="Times New Roman" panose="02020603050405020304" pitchFamily="18" charset="0"/>
                <a:cs typeface="Times New Roman" panose="02020603050405020304" pitchFamily="18" charset="0"/>
              </a:rPr>
              <a:t>Leaves</a:t>
            </a:r>
            <a:r>
              <a:rPr lang="en-US" sz="2400" b="1" i="0" dirty="0">
                <a:solidFill>
                  <a:srgbClr val="333333"/>
                </a:solidFill>
                <a:effectLst/>
                <a:highlight>
                  <a:srgbClr val="FFFFFF"/>
                </a:highlight>
                <a:latin typeface="Times New Roman" panose="02020603050405020304" pitchFamily="18" charset="0"/>
                <a:cs typeface="Times New Roman" panose="02020603050405020304" pitchFamily="18" charset="0"/>
              </a:rPr>
              <a:t>:</a:t>
            </a:r>
            <a:r>
              <a:rPr lang="en-US" sz="2400" b="0" i="0" dirty="0">
                <a:solidFill>
                  <a:srgbClr val="333333"/>
                </a:solidFill>
                <a:effectLst/>
                <a:highlight>
                  <a:srgbClr val="FFFFFF"/>
                </a:highlight>
                <a:latin typeface="Times New Roman" panose="02020603050405020304" pitchFamily="18" charset="0"/>
                <a:cs typeface="Times New Roman" panose="02020603050405020304" pitchFamily="18" charset="0"/>
              </a:rPr>
              <a:t> </a:t>
            </a:r>
            <a:r>
              <a:rPr lang="en-US" sz="2400" dirty="0" err="1">
                <a:latin typeface="Times New Roman" pitchFamily="18" charset="0"/>
                <a:cs typeface="Times New Roman" pitchFamily="18" charset="0"/>
              </a:rPr>
              <a:t>Tulsi</a:t>
            </a:r>
            <a:r>
              <a:rPr lang="en-US" sz="2400" dirty="0">
                <a:latin typeface="Times New Roman" pitchFamily="18" charset="0"/>
                <a:cs typeface="Times New Roman" pitchFamily="18" charset="0"/>
              </a:rPr>
              <a:t> is used to treat insect bites. </a:t>
            </a:r>
            <a:r>
              <a:rPr lang="en-US" sz="2400" dirty="0" err="1">
                <a:latin typeface="Times New Roman" pitchFamily="18" charset="0"/>
                <a:cs typeface="Times New Roman" pitchFamily="18" charset="0"/>
              </a:rPr>
              <a:t>Tulsi</a:t>
            </a:r>
            <a:r>
              <a:rPr lang="en-US" sz="2400" dirty="0">
                <a:latin typeface="Times New Roman" pitchFamily="18" charset="0"/>
                <a:cs typeface="Times New Roman" pitchFamily="18" charset="0"/>
              </a:rPr>
              <a:t> is also used to treat heart disease and fever. </a:t>
            </a:r>
            <a:r>
              <a:rPr lang="en-US" sz="2400" dirty="0" err="1">
                <a:latin typeface="Times New Roman" pitchFamily="18" charset="0"/>
                <a:cs typeface="Times New Roman" pitchFamily="18" charset="0"/>
              </a:rPr>
              <a:t>Tulsi</a:t>
            </a:r>
            <a:r>
              <a:rPr lang="en-US" sz="2400" dirty="0">
                <a:latin typeface="Times New Roman" pitchFamily="18" charset="0"/>
                <a:cs typeface="Times New Roman" pitchFamily="18" charset="0"/>
              </a:rPr>
              <a:t> is also used to treat respiratory problems. Tulsi is used to cure fever, common cold and sore throat, headaches and kidney stones.</a:t>
            </a:r>
            <a:r>
              <a:rPr lang="en-US" sz="2400" b="0" i="0" dirty="0">
                <a:solidFill>
                  <a:srgbClr val="202122"/>
                </a:solidFill>
                <a:effectLst/>
                <a:latin typeface="Arial" panose="020B0604020202020204" pitchFamily="34" charset="0"/>
              </a:rPr>
              <a:t> </a:t>
            </a:r>
            <a:r>
              <a:rPr lang="en-US" sz="2400" dirty="0">
                <a:solidFill>
                  <a:srgbClr val="202122"/>
                </a:solidFill>
                <a:latin typeface="Times New Roman" panose="02020603050405020304" pitchFamily="18" charset="0"/>
                <a:cs typeface="Times New Roman" panose="02020603050405020304" pitchFamily="18" charset="0"/>
              </a:rPr>
              <a:t>T</a:t>
            </a:r>
            <a:r>
              <a:rPr lang="en-US" sz="2400" b="0" i="0" dirty="0">
                <a:solidFill>
                  <a:srgbClr val="202122"/>
                </a:solidFill>
                <a:effectLst/>
                <a:latin typeface="Times New Roman" panose="02020603050405020304" pitchFamily="18" charset="0"/>
                <a:cs typeface="Times New Roman" panose="02020603050405020304" pitchFamily="18" charset="0"/>
              </a:rPr>
              <a:t>he dried leaves have been mixed with stored grains to repel insects.</a:t>
            </a:r>
            <a:endParaRPr lang="en-US" sz="2400" dirty="0">
              <a:latin typeface="Times New Roman" panose="02020603050405020304" pitchFamily="18" charset="0"/>
              <a:cs typeface="Times New Roman" pitchFamily="18" charset="0"/>
            </a:endParaRPr>
          </a:p>
          <a:p>
            <a:pPr>
              <a:buFont typeface="Arial" panose="020B0604020202020204" pitchFamily="34" charset="0"/>
              <a:buChar char="•"/>
            </a:pPr>
            <a:r>
              <a:rPr lang="en-US" sz="2400" b="1" dirty="0">
                <a:solidFill>
                  <a:srgbClr val="333333"/>
                </a:solidFill>
                <a:highlight>
                  <a:srgbClr val="FFFFFF"/>
                </a:highlight>
                <a:latin typeface="Times New Roman" panose="02020603050405020304" pitchFamily="18" charset="0"/>
                <a:cs typeface="Times New Roman" panose="02020603050405020304" pitchFamily="18" charset="0"/>
              </a:rPr>
              <a:t>Seeds</a:t>
            </a:r>
            <a:r>
              <a:rPr lang="en-US" sz="2400" b="1" i="0" dirty="0">
                <a:solidFill>
                  <a:srgbClr val="333333"/>
                </a:solidFill>
                <a:effectLst/>
                <a:highlight>
                  <a:srgbClr val="FFFFFF"/>
                </a:highlight>
                <a:latin typeface="Times New Roman" panose="02020603050405020304" pitchFamily="18" charset="0"/>
                <a:cs typeface="Times New Roman" panose="02020603050405020304" pitchFamily="18" charset="0"/>
              </a:rPr>
              <a:t>:</a:t>
            </a:r>
            <a:r>
              <a:rPr lang="en-US" sz="2400" b="0" i="0" dirty="0">
                <a:solidFill>
                  <a:srgbClr val="333333"/>
                </a:solidFill>
                <a:effectLst/>
                <a:highlight>
                  <a:srgbClr val="FFFFFF"/>
                </a:highlight>
                <a:latin typeface="Times New Roman" panose="02020603050405020304" pitchFamily="18" charset="0"/>
                <a:cs typeface="Times New Roman" panose="02020603050405020304" pitchFamily="18" charset="0"/>
              </a:rPr>
              <a:t> </a:t>
            </a:r>
            <a:r>
              <a:rPr lang="en-US" sz="2400" dirty="0">
                <a:latin typeface="Times New Roman" pitchFamily="18" charset="0"/>
                <a:cs typeface="Times New Roman" pitchFamily="18" charset="0"/>
              </a:rPr>
              <a:t>the seeds of the </a:t>
            </a:r>
            <a:r>
              <a:rPr lang="en-US" sz="2400" dirty="0" err="1">
                <a:latin typeface="Times New Roman" pitchFamily="18" charset="0"/>
                <a:cs typeface="Times New Roman" pitchFamily="18" charset="0"/>
              </a:rPr>
              <a:t>Tulsi</a:t>
            </a:r>
            <a:r>
              <a:rPr lang="en-US" sz="2400" dirty="0">
                <a:latin typeface="Times New Roman" pitchFamily="18" charset="0"/>
                <a:cs typeface="Times New Roman" pitchFamily="18" charset="0"/>
              </a:rPr>
              <a:t> fruit can be used for various purposes, such as promoting digestive health, aiding in respiratory conditions, and providing nutrient-rich properties. The seeds are also known to be beneficial for hydration and cooling the body in hot climates.</a:t>
            </a:r>
            <a:endParaRPr lang="en-US" sz="2400" b="0" i="0" dirty="0">
              <a:solidFill>
                <a:srgbClr val="333333"/>
              </a:solidFill>
              <a:effectLst/>
              <a:highlight>
                <a:srgbClr val="FFFFFF"/>
              </a:highligh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400" b="1" dirty="0">
                <a:solidFill>
                  <a:srgbClr val="333333"/>
                </a:solidFill>
                <a:highlight>
                  <a:srgbClr val="FFFFFF"/>
                </a:highlight>
                <a:latin typeface="Times New Roman" panose="02020603050405020304" pitchFamily="18" charset="0"/>
                <a:cs typeface="Times New Roman" panose="02020603050405020304" pitchFamily="18" charset="0"/>
              </a:rPr>
              <a:t>Stem</a:t>
            </a:r>
            <a:r>
              <a:rPr lang="en-US" sz="2400" b="1" i="0" dirty="0">
                <a:solidFill>
                  <a:srgbClr val="333333"/>
                </a:solidFill>
                <a:effectLst/>
                <a:highlight>
                  <a:srgbClr val="FFFFFF"/>
                </a:highlight>
                <a:latin typeface="Times New Roman" panose="02020603050405020304" pitchFamily="18" charset="0"/>
                <a:cs typeface="Times New Roman" panose="02020603050405020304" pitchFamily="18" charset="0"/>
              </a:rPr>
              <a:t>:</a:t>
            </a:r>
            <a:r>
              <a:rPr lang="en-US" sz="2400" b="0" i="0" dirty="0">
                <a:solidFill>
                  <a:srgbClr val="333333"/>
                </a:solidFill>
                <a:effectLst/>
                <a:highlight>
                  <a:srgbClr val="FFFFFF"/>
                </a:highlight>
                <a:latin typeface="Times New Roman" panose="02020603050405020304" pitchFamily="18" charset="0"/>
                <a:cs typeface="Times New Roman" panose="02020603050405020304" pitchFamily="18" charset="0"/>
              </a:rPr>
              <a:t> </a:t>
            </a:r>
            <a:r>
              <a:rPr lang="en-US" sz="2400" dirty="0">
                <a:latin typeface="Times New Roman" pitchFamily="18" charset="0"/>
                <a:cs typeface="Times New Roman" pitchFamily="18" charset="0"/>
              </a:rPr>
              <a:t> It can be used to make herbal decoctions and teas, which are believed to possess several health benefits, including antioxidant properties, and support for respiratory health. In Ayurveda, the stem is sometimes incorporated into daily rituals for its spiritual significance, and it can also be used in natural remedies for minor ailments.</a:t>
            </a:r>
            <a:endPar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US" sz="2400" b="0" i="0" dirty="0">
              <a:solidFill>
                <a:srgbClr val="333333"/>
              </a:solidFill>
              <a:effectLst/>
              <a:highlight>
                <a:srgbClr val="FFFFFF"/>
              </a:highlight>
              <a:latin typeface="Times New Roman" pitchFamily="18" charset="0"/>
              <a:cs typeface="Times New Roman" pitchFamily="18" charset="0"/>
            </a:endParaRPr>
          </a:p>
          <a:p>
            <a:pPr>
              <a:buFont typeface="Arial" panose="020B0604020202020204" pitchFamily="34" charset="0"/>
              <a:buChar char="•"/>
            </a:pPr>
            <a:endPar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endParaRPr lang="en-US" b="0" i="0" dirty="0">
              <a:solidFill>
                <a:srgbClr val="333333"/>
              </a:solidFill>
              <a:effectLst/>
              <a:highlight>
                <a:srgbClr val="FFFFFF"/>
              </a:highlight>
              <a:latin typeface="Rubik"/>
            </a:endParaRPr>
          </a:p>
          <a:p>
            <a:endParaRPr lang="en-IN" dirty="0"/>
          </a:p>
        </p:txBody>
      </p:sp>
      <p:pic>
        <p:nvPicPr>
          <p:cNvPr id="4" name="Picture 3">
            <a:extLst>
              <a:ext uri="{FF2B5EF4-FFF2-40B4-BE49-F238E27FC236}">
                <a16:creationId xmlns:a16="http://schemas.microsoft.com/office/drawing/2014/main" id="{C21F2733-689E-90D7-2F43-08B1E6061DD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2475" y="552091"/>
            <a:ext cx="10774393" cy="465826"/>
          </a:xfrm>
          <a:prstGeom prst="rect">
            <a:avLst/>
          </a:prstGeom>
          <a:noFill/>
        </p:spPr>
      </p:pic>
    </p:spTree>
    <p:extLst>
      <p:ext uri="{BB962C8B-B14F-4D97-AF65-F5344CB8AC3E}">
        <p14:creationId xmlns:p14="http://schemas.microsoft.com/office/powerpoint/2010/main" val="3329532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72A3DC-E697-FD28-99AB-8B3543D4FAC5}"/>
              </a:ext>
            </a:extLst>
          </p:cNvPr>
          <p:cNvSpPr txBox="1"/>
          <p:nvPr/>
        </p:nvSpPr>
        <p:spPr>
          <a:xfrm>
            <a:off x="923027" y="992038"/>
            <a:ext cx="6271404" cy="830997"/>
          </a:xfrm>
          <a:prstGeom prst="rect">
            <a:avLst/>
          </a:prstGeom>
          <a:noFill/>
        </p:spPr>
        <p:txBody>
          <a:bodyPr wrap="square">
            <a:spAutoFit/>
          </a:bodyPr>
          <a:lstStyle/>
          <a:p>
            <a:r>
              <a:rPr lang="en-US" sz="2400" b="0" i="1" dirty="0">
                <a:effectLst/>
                <a:latin typeface="Times New Roman" panose="02020603050405020304" pitchFamily="18" charset="0"/>
                <a:cs typeface="Times New Roman" panose="02020603050405020304" pitchFamily="18" charset="0"/>
              </a:rPr>
              <a:t>Tulsi</a:t>
            </a:r>
            <a:r>
              <a:rPr lang="en-US" sz="2400" b="0" i="0" dirty="0">
                <a:effectLst/>
                <a:latin typeface="Times New Roman" panose="02020603050405020304" pitchFamily="18" charset="0"/>
                <a:cs typeface="Times New Roman" panose="02020603050405020304" pitchFamily="18" charset="0"/>
              </a:rPr>
              <a:t> is a sacred plant for </a:t>
            </a:r>
            <a:r>
              <a:rPr lang="en-US" sz="2400" b="0" i="0" u="none" strike="noStrike" dirty="0">
                <a:effectLst/>
                <a:latin typeface="Times New Roman" panose="02020603050405020304" pitchFamily="18" charset="0"/>
                <a:cs typeface="Times New Roman" panose="02020603050405020304" pitchFamily="18" charset="0"/>
                <a:hlinkClick r:id="rId2" tooltip="Hindu">
                  <a:extLst>
                    <a:ext uri="{A12FA001-AC4F-418D-AE19-62706E023703}">
                      <ahyp:hlinkClr xmlns:ahyp="http://schemas.microsoft.com/office/drawing/2018/hyperlinkcolor" val="tx"/>
                    </a:ext>
                  </a:extLst>
                </a:hlinkClick>
              </a:rPr>
              <a:t>Hindus</a:t>
            </a:r>
            <a:r>
              <a:rPr lang="en-US" sz="2400" u="none" strike="noStrike" dirty="0">
                <a:latin typeface="Times New Roman" panose="02020603050405020304" pitchFamily="18" charset="0"/>
                <a:cs typeface="Times New Roman" panose="02020603050405020304" pitchFamily="18" charset="0"/>
              </a:rPr>
              <a:t>.</a:t>
            </a:r>
          </a:p>
          <a:p>
            <a:r>
              <a:rPr lang="en-US" sz="2400" dirty="0">
                <a:latin typeface="Times New Roman" panose="02020603050405020304" pitchFamily="18" charset="0"/>
                <a:cs typeface="Times New Roman" panose="02020603050405020304" pitchFamily="18" charset="0"/>
              </a:rPr>
              <a:t>Prayer beads are made from Tulsi wood.</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1569" y="925010"/>
            <a:ext cx="3874112" cy="5165482"/>
          </a:xfrm>
          <a:prstGeom prst="rect">
            <a:avLst/>
          </a:prstGeom>
        </p:spPr>
      </p:pic>
    </p:spTree>
    <p:extLst>
      <p:ext uri="{BB962C8B-B14F-4D97-AF65-F5344CB8AC3E}">
        <p14:creationId xmlns:p14="http://schemas.microsoft.com/office/powerpoint/2010/main" val="2713220563"/>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580</TotalTime>
  <Words>565</Words>
  <Application>Microsoft Office PowerPoint</Application>
  <PresentationFormat>Widescreen</PresentationFormat>
  <Paragraphs>43</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Algerian</vt:lpstr>
      <vt:lpstr>Arial</vt:lpstr>
      <vt:lpstr>Calibri</vt:lpstr>
      <vt:lpstr>Garamond</vt:lpstr>
      <vt:lpstr>Google Sans</vt:lpstr>
      <vt:lpstr>Rubik</vt:lpstr>
      <vt:lpstr>Times New Roman</vt:lpstr>
      <vt:lpstr>Organic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creator>sunil kulkarni</dc:creator>
  <cp:lastModifiedBy>sunil kulkarni</cp:lastModifiedBy>
  <cp:revision>23</cp:revision>
  <dcterms:created xsi:type="dcterms:W3CDTF">2024-08-05T14:50:48Z</dcterms:created>
  <dcterms:modified xsi:type="dcterms:W3CDTF">2024-09-02T15:49:07Z</dcterms:modified>
</cp:coreProperties>
</file>

<file path=docProps/thumbnail.jpeg>
</file>